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92" r:id="rId2"/>
    <p:sldId id="296" r:id="rId3"/>
    <p:sldId id="293" r:id="rId4"/>
    <p:sldId id="264" r:id="rId5"/>
    <p:sldId id="263" r:id="rId6"/>
    <p:sldId id="288" r:id="rId7"/>
    <p:sldId id="286" r:id="rId8"/>
    <p:sldId id="265" r:id="rId9"/>
    <p:sldId id="284" r:id="rId10"/>
    <p:sldId id="283" r:id="rId11"/>
    <p:sldId id="289" r:id="rId12"/>
    <p:sldId id="290" r:id="rId13"/>
    <p:sldId id="266" r:id="rId14"/>
    <p:sldId id="267" r:id="rId15"/>
    <p:sldId id="273" r:id="rId16"/>
    <p:sldId id="262" r:id="rId17"/>
    <p:sldId id="291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ements, William" initials="CW" lastIdx="1" clrIdx="0">
    <p:extLst>
      <p:ext uri="{19B8F6BF-5375-455C-9EA6-DF929625EA0E}">
        <p15:presenceInfo xmlns:p15="http://schemas.microsoft.com/office/powerpoint/2012/main" userId="S-1-5-21-1292428093-1788223648-682003330-603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1555A-125D-804D-8F85-65F081588279}" v="4" dt="2022-01-15T00:06:10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5841555A-125D-804D-8F85-65F081588279}"/>
    <pc:docChg chg="undo custSel modSld">
      <pc:chgData name="Clements, William" userId="cbdb0636-a496-422a-8d40-98c53d494d26" providerId="ADAL" clId="{5841555A-125D-804D-8F85-65F081588279}" dt="2022-01-15T00:06:31.874" v="469" actId="20577"/>
      <pc:docMkLst>
        <pc:docMk/>
      </pc:docMkLst>
      <pc:sldChg chg="modSp mod">
        <pc:chgData name="Clements, William" userId="cbdb0636-a496-422a-8d40-98c53d494d26" providerId="ADAL" clId="{5841555A-125D-804D-8F85-65F081588279}" dt="2022-01-15T00:01:31.544" v="159" actId="6549"/>
        <pc:sldMkLst>
          <pc:docMk/>
          <pc:sldMk cId="1534253824" sldId="264"/>
        </pc:sldMkLst>
        <pc:spChg chg="mod">
          <ac:chgData name="Clements, William" userId="cbdb0636-a496-422a-8d40-98c53d494d26" providerId="ADAL" clId="{5841555A-125D-804D-8F85-65F081588279}" dt="2022-01-15T00:01:31.544" v="159" actId="6549"/>
          <ac:spMkLst>
            <pc:docMk/>
            <pc:sldMk cId="1534253824" sldId="264"/>
            <ac:spMk id="3" creationId="{AE1106B0-64DF-4600-999C-4BA9DE2F8D57}"/>
          </ac:spMkLst>
        </pc:spChg>
      </pc:sldChg>
      <pc:sldChg chg="addSp modSp mod">
        <pc:chgData name="Clements, William" userId="cbdb0636-a496-422a-8d40-98c53d494d26" providerId="ADAL" clId="{5841555A-125D-804D-8F85-65F081588279}" dt="2022-01-15T00:03:50.578" v="408" actId="20577"/>
        <pc:sldMkLst>
          <pc:docMk/>
          <pc:sldMk cId="2568593209" sldId="286"/>
        </pc:sldMkLst>
        <pc:spChg chg="add mod">
          <ac:chgData name="Clements, William" userId="cbdb0636-a496-422a-8d40-98c53d494d26" providerId="ADAL" clId="{5841555A-125D-804D-8F85-65F081588279}" dt="2022-01-15T00:03:50.578" v="408" actId="20577"/>
          <ac:spMkLst>
            <pc:docMk/>
            <pc:sldMk cId="2568593209" sldId="286"/>
            <ac:spMk id="3" creationId="{76C9A0DF-BCE9-C947-BD2E-442B93CBE64E}"/>
          </ac:spMkLst>
        </pc:spChg>
      </pc:sldChg>
      <pc:sldChg chg="addSp modSp mod">
        <pc:chgData name="Clements, William" userId="cbdb0636-a496-422a-8d40-98c53d494d26" providerId="ADAL" clId="{5841555A-125D-804D-8F85-65F081588279}" dt="2022-01-15T00:03:01.648" v="300" actId="1076"/>
        <pc:sldMkLst>
          <pc:docMk/>
          <pc:sldMk cId="536163405" sldId="288"/>
        </pc:sldMkLst>
        <pc:spChg chg="add mod">
          <ac:chgData name="Clements, William" userId="cbdb0636-a496-422a-8d40-98c53d494d26" providerId="ADAL" clId="{5841555A-125D-804D-8F85-65F081588279}" dt="2022-01-15T00:03:01.648" v="300" actId="1076"/>
          <ac:spMkLst>
            <pc:docMk/>
            <pc:sldMk cId="536163405" sldId="288"/>
            <ac:spMk id="4" creationId="{1CCEFB2C-CE6F-0348-9E98-3CD1531A43FE}"/>
          </ac:spMkLst>
        </pc:spChg>
        <pc:picChg chg="mod">
          <ac:chgData name="Clements, William" userId="cbdb0636-a496-422a-8d40-98c53d494d26" providerId="ADAL" clId="{5841555A-125D-804D-8F85-65F081588279}" dt="2022-01-15T00:01:55.285" v="160" actId="1076"/>
          <ac:picMkLst>
            <pc:docMk/>
            <pc:sldMk cId="536163405" sldId="288"/>
            <ac:picMk id="2" creationId="{00000000-0000-0000-0000-000000000000}"/>
          </ac:picMkLst>
        </pc:picChg>
      </pc:sldChg>
      <pc:sldChg chg="addSp modSp mod">
        <pc:chgData name="Clements, William" userId="cbdb0636-a496-422a-8d40-98c53d494d26" providerId="ADAL" clId="{5841555A-125D-804D-8F85-65F081588279}" dt="2022-01-15T00:06:31.874" v="469" actId="20577"/>
        <pc:sldMkLst>
          <pc:docMk/>
          <pc:sldMk cId="4022915744" sldId="293"/>
        </pc:sldMkLst>
        <pc:spChg chg="mod">
          <ac:chgData name="Clements, William" userId="cbdb0636-a496-422a-8d40-98c53d494d26" providerId="ADAL" clId="{5841555A-125D-804D-8F85-65F081588279}" dt="2022-01-15T00:06:31.874" v="469" actId="20577"/>
          <ac:spMkLst>
            <pc:docMk/>
            <pc:sldMk cId="4022915744" sldId="293"/>
            <ac:spMk id="3" creationId="{C6C9BC41-928A-4CF3-A45F-41EAEB027503}"/>
          </ac:spMkLst>
        </pc:spChg>
        <pc:picChg chg="add mod">
          <ac:chgData name="Clements, William" userId="cbdb0636-a496-422a-8d40-98c53d494d26" providerId="ADAL" clId="{5841555A-125D-804D-8F85-65F081588279}" dt="2022-01-15T00:06:10.412" v="422"/>
          <ac:picMkLst>
            <pc:docMk/>
            <pc:sldMk cId="4022915744" sldId="293"/>
            <ac:picMk id="4" creationId="{3890460E-6668-2B44-A966-FFE09AE0D257}"/>
          </ac:picMkLst>
        </pc:picChg>
      </pc:sldChg>
      <pc:sldChg chg="modSp mod">
        <pc:chgData name="Clements, William" userId="cbdb0636-a496-422a-8d40-98c53d494d26" providerId="ADAL" clId="{5841555A-125D-804D-8F85-65F081588279}" dt="2022-01-15T00:04:29.352" v="421" actId="20577"/>
        <pc:sldMkLst>
          <pc:docMk/>
          <pc:sldMk cId="769629520" sldId="295"/>
        </pc:sldMkLst>
        <pc:graphicFrameChg chg="modGraphic">
          <ac:chgData name="Clements, William" userId="cbdb0636-a496-422a-8d40-98c53d494d26" providerId="ADAL" clId="{5841555A-125D-804D-8F85-65F081588279}" dt="2022-01-15T00:04:29.352" v="421" actId="20577"/>
          <ac:graphicFrameMkLst>
            <pc:docMk/>
            <pc:sldMk cId="769629520" sldId="295"/>
            <ac:graphicFrameMk id="4" creationId="{E69CA705-6ADA-4C31-BDA5-7BAE84DB3261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7T10:18:37.707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A9242-656E-4B07-B7FC-D0F5FD658323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04968-2FE1-414A-8C02-4149D79B3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3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26EE6-A9ED-411B-A630-2A68207BF3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5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837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3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2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21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5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8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1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6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2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A42B5D-836A-4DA8-B4FE-EC8682A3215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CE488C-D272-4D4A-B1F2-70BB44C5F43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2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yui.instructure.com/courses/134912/pages/w03-teaching-notes-do-not-publish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57DCE1-360C-4D01-97AB-D8A4725AF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US" dirty="0"/>
              <a:t>CSE 270 Testing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641AD-3B4E-4A5A-BFA7-12D3D1BB4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/>
              <a:t>Week03: Methodologies</a:t>
            </a: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285CFE-A86B-46D8-8263-67294C779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3" y="1052189"/>
            <a:ext cx="3236331" cy="3406664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8191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/>
              <a:t>Royce’s “Waterfall”</a:t>
            </a:r>
            <a:br>
              <a:rPr lang="en-US" dirty="0"/>
            </a:br>
            <a:r>
              <a:rPr lang="en-US" sz="4400" dirty="0"/>
              <a:t>Managing the Development of Large Software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737360"/>
            <a:ext cx="5574348" cy="4576813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Introduction 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Computer Program Development Functions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1: Program Design Comes First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2: Document the Design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3: Do it Twice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4: Plan, Control, and Monitor Testing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5: Involve the Customer</a:t>
            </a:r>
          </a:p>
          <a:p>
            <a:pPr marL="228600" lvl="1">
              <a:spcBef>
                <a:spcPts val="1000"/>
              </a:spcBef>
            </a:pPr>
            <a:r>
              <a:rPr lang="en-US" b="1" dirty="0"/>
              <a:t>Summary</a:t>
            </a:r>
          </a:p>
          <a:p>
            <a:pPr marL="411480" lvl="2">
              <a:spcBef>
                <a:spcPts val="1000"/>
              </a:spcBef>
            </a:pPr>
            <a:r>
              <a:rPr lang="en-US" dirty="0"/>
              <a:t>Risk: Money to fund the extra is worth mitigating the risk?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0971" y="-57921"/>
            <a:ext cx="6035647" cy="77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8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06"/>
            <a:ext cx="4532243" cy="3387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13" y="1"/>
            <a:ext cx="5406887" cy="4110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390" y="3076826"/>
            <a:ext cx="4997726" cy="37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528"/>
            <a:ext cx="4026018" cy="2889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00" y="3036044"/>
            <a:ext cx="5299696" cy="398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7" y="200025"/>
            <a:ext cx="5153912" cy="387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07528" y="1091168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Incremental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7672" y="2666712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Evolution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4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Spiral: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Spiral Model - Overview </a:t>
            </a:r>
          </a:p>
          <a:p>
            <a:pPr lvl="1"/>
            <a:r>
              <a:rPr lang="en-US" dirty="0"/>
              <a:t>A typical cycle</a:t>
            </a:r>
          </a:p>
          <a:p>
            <a:pPr lvl="1"/>
            <a:r>
              <a:rPr lang="en-US" dirty="0"/>
              <a:t>Initiating and terminating a cycle</a:t>
            </a:r>
          </a:p>
          <a:p>
            <a:r>
              <a:rPr lang="en-US" dirty="0"/>
              <a:t>Evolved from Waterfall, special case of </a:t>
            </a:r>
          </a:p>
          <a:p>
            <a:r>
              <a:rPr lang="en-US" dirty="0"/>
              <a:t>Typical Cycle:</a:t>
            </a:r>
          </a:p>
          <a:p>
            <a:pPr lvl="1"/>
            <a:r>
              <a:rPr lang="en-US" dirty="0"/>
              <a:t>I – Determine Objectives</a:t>
            </a:r>
          </a:p>
          <a:p>
            <a:pPr lvl="1"/>
            <a:r>
              <a:rPr lang="en-US" dirty="0"/>
              <a:t>II – Evaluate Alt/Risks and Mitigation</a:t>
            </a:r>
          </a:p>
          <a:p>
            <a:pPr lvl="1"/>
            <a:r>
              <a:rPr lang="en-US" dirty="0"/>
              <a:t>III – Develop, Verify</a:t>
            </a:r>
          </a:p>
          <a:p>
            <a:pPr lvl="1"/>
            <a:r>
              <a:rPr lang="en-US" dirty="0"/>
              <a:t>IV – Plan next</a:t>
            </a:r>
          </a:p>
          <a:p>
            <a:r>
              <a:rPr lang="en-US" dirty="0"/>
              <a:t>Explanation</a:t>
            </a:r>
          </a:p>
          <a:p>
            <a:pPr lvl="1"/>
            <a:r>
              <a:rPr lang="en-US" dirty="0"/>
              <a:t>Radial -&gt; Cost</a:t>
            </a:r>
          </a:p>
          <a:p>
            <a:pPr lvl="1"/>
            <a:r>
              <a:rPr lang="en-US" dirty="0"/>
              <a:t>Angular -&gt; Progress</a:t>
            </a:r>
          </a:p>
          <a:p>
            <a:pPr lvl="1"/>
            <a:r>
              <a:rPr lang="en-US" dirty="0"/>
              <a:t>Meetings</a:t>
            </a:r>
          </a:p>
          <a:p>
            <a:pPr lvl="1"/>
            <a:r>
              <a:rPr lang="en-US" dirty="0"/>
              <a:t>Documents</a:t>
            </a:r>
          </a:p>
          <a:p>
            <a:pPr lvl="1"/>
            <a:r>
              <a:rPr lang="en-US" dirty="0"/>
              <a:t>Model: Order of Stages</a:t>
            </a:r>
          </a:p>
          <a:p>
            <a:r>
              <a:rPr lang="en-US" dirty="0"/>
              <a:t>Does this work for the entire life cycle of the product?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43" y="206519"/>
            <a:ext cx="6245363" cy="586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13853" y="44413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9024" y="444138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86606" y="5684427"/>
            <a:ext cx="38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37373" y="5684427"/>
            <a:ext cx="38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77432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Spiral: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Initiating </a:t>
            </a:r>
          </a:p>
          <a:p>
            <a:pPr lvl="1"/>
            <a:r>
              <a:rPr lang="en-US" dirty="0"/>
              <a:t>How does it get started?	</a:t>
            </a:r>
          </a:p>
          <a:p>
            <a:pPr lvl="2"/>
            <a:r>
              <a:rPr lang="en-US" dirty="0"/>
              <a:t>What is 0? (</a:t>
            </a:r>
            <a:r>
              <a:rPr lang="en-US" dirty="0" err="1"/>
              <a:t>init</a:t>
            </a:r>
            <a:r>
              <a:rPr lang="en-US" dirty="0"/>
              <a:t>?)</a:t>
            </a:r>
          </a:p>
          <a:p>
            <a:pPr lvl="1"/>
            <a:r>
              <a:rPr lang="en-US" dirty="0"/>
              <a:t>How do you get off? 	 </a:t>
            </a:r>
          </a:p>
          <a:p>
            <a:pPr lvl="2"/>
            <a:r>
              <a:rPr lang="en-US" dirty="0"/>
              <a:t>What is n? (return?)</a:t>
            </a:r>
          </a:p>
          <a:p>
            <a:pPr lvl="1"/>
            <a:r>
              <a:rPr lang="en-US" dirty="0"/>
              <a:t>Why does it end abruptly? </a:t>
            </a:r>
          </a:p>
          <a:p>
            <a:pPr lvl="2"/>
            <a:r>
              <a:rPr lang="en-US" dirty="0"/>
              <a:t>What is n-1? (error?)</a:t>
            </a:r>
          </a:p>
          <a:p>
            <a:pPr lvl="1"/>
            <a:r>
              <a:rPr lang="en-US" dirty="0"/>
              <a:t>What about enhancement/maintenance?</a:t>
            </a:r>
          </a:p>
          <a:p>
            <a:pPr lvl="2"/>
            <a:r>
              <a:rPr lang="en-US" dirty="0"/>
              <a:t>What is n+1? (exit?)</a:t>
            </a:r>
          </a:p>
          <a:p>
            <a:r>
              <a:rPr lang="en-US" dirty="0"/>
              <a:t>Compare to </a:t>
            </a:r>
          </a:p>
          <a:p>
            <a:pPr lvl="1"/>
            <a:r>
              <a:rPr lang="en-US" dirty="0"/>
              <a:t>Scientific Method</a:t>
            </a:r>
          </a:p>
          <a:p>
            <a:pPr lvl="1"/>
            <a:r>
              <a:rPr lang="en-US" dirty="0"/>
              <a:t>Expr: S/W Maintenance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43" y="206519"/>
            <a:ext cx="6245363" cy="586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13853" y="44413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69024" y="444138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86606" y="5684427"/>
            <a:ext cx="38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7373" y="5684427"/>
            <a:ext cx="38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3169665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 Overview/Approach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C7C8A1-AFD5-4EAC-AC2B-220B8F1D15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1806" y="2057400"/>
            <a:ext cx="3629025" cy="36004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17241" cy="122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0CA2B-5E60-419F-A295-9A1F5DBA35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" y="1364204"/>
            <a:ext cx="2268855" cy="226885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617F2D3-555F-4E2F-8CFD-F29E806CE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516" y="73741"/>
            <a:ext cx="4719484" cy="2030127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A5C56E8-F7C1-44C2-920C-323B1EFD5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06204"/>
            <a:ext cx="4937125" cy="3702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411E99-C6C6-4F03-8517-A1541D114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7" y="4236654"/>
            <a:ext cx="2268856" cy="127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1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40225" cy="3062288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29" y="421241"/>
            <a:ext cx="2470150" cy="2038854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F1A6F51D-A4C8-4743-B978-8E76D60E6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173" y="-7275"/>
            <a:ext cx="2725627" cy="204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B8E65-D9F1-4701-A290-9FE12B42AF7A}"/>
              </a:ext>
            </a:extLst>
          </p:cNvPr>
          <p:cNvSpPr txBox="1"/>
          <p:nvPr/>
        </p:nvSpPr>
        <p:spPr>
          <a:xfrm>
            <a:off x="4368439" y="1899435"/>
            <a:ext cx="2863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Agile Theory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65FD146-0FDB-4E85-B8DD-DA7B266FB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1071"/>
            <a:ext cx="5578867" cy="352544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AC0A3C4-6763-4778-A2E8-7103B130C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121" y="4865241"/>
            <a:ext cx="3585879" cy="20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4911ECC-761C-4B0F-99B1-E92696100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65" y="3620022"/>
            <a:ext cx="5775935" cy="3284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1411AF-571C-4B7E-89DB-B6C1C1BE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0" y="842308"/>
            <a:ext cx="6752633" cy="44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91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43AB64-4CA3-409B-878E-009242B1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518" y="4855033"/>
            <a:ext cx="3035482" cy="2032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1A8DA-AB76-4365-A9E2-38231268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Lifecycle &amp;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C96D0-55CD-4F77-9A41-1E42FE7B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3CD92-2849-45B9-9AC9-488A8845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7360"/>
            <a:ext cx="9156518" cy="515054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BE615F-D91A-4325-87F2-4879EC787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24" y="0"/>
            <a:ext cx="6915889" cy="3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9CA705-6ADA-4C31-BDA5-7BAE84DB32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30470392"/>
              </p:ext>
            </p:extLst>
          </p:nvPr>
        </p:nvGraphicFramePr>
        <p:xfrm>
          <a:off x="0" y="0"/>
          <a:ext cx="5404207" cy="6304236"/>
        </p:xfrm>
        <a:graphic>
          <a:graphicData uri="http://schemas.openxmlformats.org/drawingml/2006/table">
            <a:tbl>
              <a:tblPr/>
              <a:tblGrid>
                <a:gridCol w="1818527">
                  <a:extLst>
                    <a:ext uri="{9D8B030D-6E8A-4147-A177-3AD203B41FA5}">
                      <a16:colId xmlns:a16="http://schemas.microsoft.com/office/drawing/2014/main" val="1570041464"/>
                    </a:ext>
                  </a:extLst>
                </a:gridCol>
                <a:gridCol w="3585680">
                  <a:extLst>
                    <a:ext uri="{9D8B030D-6E8A-4147-A177-3AD203B41FA5}">
                      <a16:colId xmlns:a16="http://schemas.microsoft.com/office/drawing/2014/main" val="292275026"/>
                    </a:ext>
                  </a:extLst>
                </a:gridCol>
              </a:tblGrid>
              <a:tr h="1730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Lifecycle Phases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Methodology Phases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910706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 OP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Objectives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243524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Risk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183425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Requirements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System Requirements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192848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Software Requirements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457183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Requirements Validation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15861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Design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Analysis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146033"/>
                  </a:ext>
                </a:extLst>
              </a:tr>
              <a:tr h="302786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Program, Product, and Detailed Design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519586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Prototyping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543288"/>
                  </a:ext>
                </a:extLst>
              </a:tr>
              <a:tr h="302786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Product Validation and Verification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837642"/>
                  </a:ext>
                </a:extLst>
              </a:tr>
              <a:tr h="302786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Implementation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Coding, Implementation and Paired Programming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405324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Build and Integrate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366965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Testing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Unit Testing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02021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Simumlations</a:t>
                      </a:r>
                      <a:endParaRPr lang="en-US" sz="1600" dirty="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600731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Integration Testing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237150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System Testing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759992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Acceptance Testing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362996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QA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218177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Deployment Release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Deployment Release</a:t>
                      </a:r>
                      <a:r>
                        <a:rPr lang="en-US" sz="1600" dirty="0">
                          <a:effectLst/>
                          <a:hlinkClick r:id="rId2"/>
                        </a:rPr>
                        <a:t> </a:t>
                      </a:r>
                      <a:endParaRPr lang="en-US" sz="1600" dirty="0">
                        <a:effectLst/>
                      </a:endParaRP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08339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Operations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Operations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794366"/>
                  </a:ext>
                </a:extLst>
              </a:tr>
              <a:tr h="17302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Maintenance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Maintenance</a:t>
                      </a:r>
                    </a:p>
                  </a:txBody>
                  <a:tcPr marL="43255" marR="43255" marT="21628" marB="2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141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311749-A09B-4C28-BFFA-DF3F0791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72" y="0"/>
            <a:ext cx="6959028" cy="391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4C15-F4BC-4A17-9030-70C924F7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3FA08-AC67-4F94-9899-A47B119C4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EDEE8C1-3E2A-4297-AEFB-1CF18B664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5734"/>
            <a:ext cx="43815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2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374D-3957-420A-942E-5ABB0CFF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9BC41-928A-4CF3-A45F-41EAEB027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Research a SW Methodology</a:t>
            </a:r>
          </a:p>
          <a:p>
            <a:pPr lvl="2"/>
            <a:r>
              <a:rPr lang="en-US" dirty="0"/>
              <a:t>How does a QA-Tester role play in the Methodology?</a:t>
            </a:r>
          </a:p>
          <a:p>
            <a:r>
              <a:rPr lang="en-US" dirty="0"/>
              <a:t>Overview of Software Lifecycle (CSE 272) &amp; Methodologies</a:t>
            </a:r>
          </a:p>
          <a:p>
            <a:r>
              <a:rPr lang="en-US" dirty="0"/>
              <a:t>Work on Testing Methodology Plan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90460E-6668-2B44-A966-FFE09AE0D25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600" y="0"/>
            <a:ext cx="6248400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291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672A-6C9F-422F-AA8C-FE53D093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of Methodologies – Roles &amp; Poster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106B0-64DF-4600-999C-4BA9DE2F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Lifecycle Phases</a:t>
            </a:r>
          </a:p>
          <a:p>
            <a:pPr lvl="1"/>
            <a:r>
              <a:rPr lang="en-US" b="1" dirty="0"/>
              <a:t>Concept of Operation</a:t>
            </a:r>
            <a:r>
              <a:rPr lang="en-US" dirty="0"/>
              <a:t> (Concept, Objectives, Risk)</a:t>
            </a:r>
          </a:p>
          <a:p>
            <a:pPr lvl="1"/>
            <a:r>
              <a:rPr lang="en-US" b="1" dirty="0"/>
              <a:t>Requirements</a:t>
            </a:r>
            <a:r>
              <a:rPr lang="en-US" dirty="0"/>
              <a:t> (System, Software, Architecture, Validation  &amp; Verifications)</a:t>
            </a:r>
          </a:p>
          <a:p>
            <a:pPr lvl="1"/>
            <a:r>
              <a:rPr lang="en-US" b="1" dirty="0"/>
              <a:t>Design</a:t>
            </a:r>
            <a:r>
              <a:rPr lang="en-US" dirty="0"/>
              <a:t> (Analysis, Program Design, Prototyping, Validation &amp; Verification)</a:t>
            </a:r>
          </a:p>
          <a:p>
            <a:pPr lvl="1"/>
            <a:r>
              <a:rPr lang="en-US" b="1" dirty="0"/>
              <a:t>Implementation</a:t>
            </a:r>
            <a:r>
              <a:rPr lang="en-US" dirty="0"/>
              <a:t> (Coding, Building)</a:t>
            </a:r>
          </a:p>
          <a:p>
            <a:pPr lvl="1"/>
            <a:r>
              <a:rPr lang="en-US" b="1" dirty="0"/>
              <a:t>Testing</a:t>
            </a:r>
            <a:r>
              <a:rPr lang="en-US" dirty="0"/>
              <a:t> (Unit, Sims, Integration, System, Acceptance)</a:t>
            </a:r>
          </a:p>
          <a:p>
            <a:pPr lvl="1"/>
            <a:r>
              <a:rPr lang="en-US" b="1" dirty="0"/>
              <a:t>Deployment</a:t>
            </a:r>
            <a:r>
              <a:rPr lang="en-US" dirty="0"/>
              <a:t> (Version, Releases)</a:t>
            </a:r>
          </a:p>
          <a:p>
            <a:r>
              <a:rPr lang="en-US" dirty="0"/>
              <a:t>Methodologies</a:t>
            </a:r>
          </a:p>
          <a:p>
            <a:pPr lvl="1"/>
            <a:r>
              <a:rPr lang="en-US" dirty="0"/>
              <a:t>Waterfall (as defined by Winston Royce)</a:t>
            </a:r>
          </a:p>
          <a:p>
            <a:pPr lvl="1"/>
            <a:r>
              <a:rPr lang="en-US" dirty="0"/>
              <a:t>Spiral Model (as defined by Barry Boehm)</a:t>
            </a:r>
          </a:p>
          <a:p>
            <a:pPr lvl="1"/>
            <a:r>
              <a:rPr lang="en-US" dirty="0"/>
              <a:t>Prototyping (as defined by J. M. Carey)</a:t>
            </a:r>
          </a:p>
          <a:p>
            <a:pPr lvl="1"/>
            <a:r>
              <a:rPr lang="en-US" dirty="0"/>
              <a:t>Incremental</a:t>
            </a:r>
          </a:p>
          <a:p>
            <a:pPr lvl="1"/>
            <a:r>
              <a:rPr lang="en-US" dirty="0"/>
              <a:t>Extreme Programming (also known as XP, as defined by </a:t>
            </a:r>
            <a:r>
              <a:rPr lang="en-US" dirty="0" err="1"/>
              <a:t>Radmila</a:t>
            </a:r>
            <a:r>
              <a:rPr lang="en-US" dirty="0"/>
              <a:t> </a:t>
            </a:r>
            <a:r>
              <a:rPr lang="en-US" dirty="0" err="1"/>
              <a:t>Juric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V-Model (also known as the System Engineering Vee)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5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434D168-C83A-4D1D-8F5F-4512E0F77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626"/>
            <a:ext cx="4257675" cy="3810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1A8DA-AB76-4365-A9E2-38231268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Software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C96D0-55CD-4F77-9A41-1E42FE7B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software has a lifecycle, much like a butterfly or moth. Each phase of the development lifecycle can use different methodologies. Each Methodology introduced more detail to each lifecycle phase.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3CD92-2849-45B9-9AC9-488A8845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05" y="2389625"/>
            <a:ext cx="6096528" cy="3429297"/>
          </a:xfrm>
          <a:prstGeom prst="rect">
            <a:avLst/>
          </a:prstGeom>
        </p:spPr>
      </p:pic>
      <p:pic>
        <p:nvPicPr>
          <p:cNvPr id="6" name="Picture 5" descr="A picture containing insect&#10;&#10;Description automatically generated">
            <a:extLst>
              <a:ext uri="{FF2B5EF4-FFF2-40B4-BE49-F238E27FC236}">
                <a16:creationId xmlns:a16="http://schemas.microsoft.com/office/drawing/2014/main" id="{91CBD70C-4756-4E32-BFBC-F99831F64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01" y="5066447"/>
            <a:ext cx="3273266" cy="15049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BE615F-D91A-4325-87F2-4879EC787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45" y="5428373"/>
            <a:ext cx="3514725" cy="1583744"/>
          </a:xfrm>
          <a:prstGeom prst="rect">
            <a:avLst/>
          </a:prstGeom>
        </p:spPr>
      </p:pic>
      <p:pic>
        <p:nvPicPr>
          <p:cNvPr id="1026" name="Picture 2" descr="butterfly life cycle - Google Search | Butterfly life cycle, Life cycles,  Butterfly pictures">
            <a:extLst>
              <a:ext uri="{FF2B5EF4-FFF2-40B4-BE49-F238E27FC236}">
                <a16:creationId xmlns:a16="http://schemas.microsoft.com/office/drawing/2014/main" id="{F227EB0A-7EB0-4AAD-9855-39AC631D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92" y="3297760"/>
            <a:ext cx="185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4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17" y="8713"/>
            <a:ext cx="10227365" cy="68492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1930" y="4631635"/>
            <a:ext cx="15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 strategy?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EFB2C-CE6F-0348-9E98-3CD1531A43FE}"/>
              </a:ext>
            </a:extLst>
          </p:cNvPr>
          <p:cNvSpPr txBox="1"/>
          <p:nvPr/>
        </p:nvSpPr>
        <p:spPr>
          <a:xfrm>
            <a:off x="102047" y="1082565"/>
            <a:ext cx="565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know when bugs show up and what they cost.</a:t>
            </a:r>
          </a:p>
          <a:p>
            <a:r>
              <a:rPr lang="en-US" dirty="0"/>
              <a:t>This chart shows the distributions of costs on a project.</a:t>
            </a:r>
          </a:p>
        </p:txBody>
      </p:sp>
    </p:spTree>
    <p:extLst>
      <p:ext uri="{BB962C8B-B14F-4D97-AF65-F5344CB8AC3E}">
        <p14:creationId xmlns:p14="http://schemas.microsoft.com/office/powerpoint/2010/main" val="53616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93" y="0"/>
            <a:ext cx="867482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9A0DF-BCE9-C947-BD2E-442B93CBE64E}"/>
              </a:ext>
            </a:extLst>
          </p:cNvPr>
          <p:cNvSpPr txBox="1"/>
          <p:nvPr/>
        </p:nvSpPr>
        <p:spPr>
          <a:xfrm>
            <a:off x="0" y="1439916"/>
            <a:ext cx="1898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chart shows the cost of a bug when it shows up in different phases of the lifecycle.</a:t>
            </a:r>
          </a:p>
        </p:txBody>
      </p:sp>
    </p:spTree>
    <p:extLst>
      <p:ext uri="{BB962C8B-B14F-4D97-AF65-F5344CB8AC3E}">
        <p14:creationId xmlns:p14="http://schemas.microsoft.com/office/powerpoint/2010/main" val="256859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/>
              <a:t>Royce’s “Waterfall” </a:t>
            </a:r>
            <a:br>
              <a:rPr lang="en-US" dirty="0"/>
            </a:br>
            <a:r>
              <a:rPr lang="en-US" sz="4400" dirty="0"/>
              <a:t>Managing the Development of </a:t>
            </a:r>
            <a:br>
              <a:rPr lang="en-US" sz="4400" dirty="0"/>
            </a:br>
            <a:r>
              <a:rPr lang="en-US" sz="4400" dirty="0"/>
              <a:t>Large Software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737360"/>
            <a:ext cx="6820192" cy="4576813"/>
          </a:xfrm>
        </p:spPr>
        <p:txBody>
          <a:bodyPr>
            <a:normAutofit fontScale="92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Introduction</a:t>
            </a:r>
          </a:p>
          <a:p>
            <a:pPr marL="411480" lvl="2">
              <a:spcBef>
                <a:spcPts val="1000"/>
              </a:spcBef>
            </a:pPr>
            <a:r>
              <a:rPr lang="en-US" dirty="0"/>
              <a:t>Pick2</a:t>
            </a:r>
          </a:p>
          <a:p>
            <a:pPr marL="594360" lvl="3">
              <a:spcBef>
                <a:spcPts val="1000"/>
              </a:spcBef>
            </a:pPr>
            <a:r>
              <a:rPr lang="en-US" dirty="0"/>
              <a:t>Time, Space &amp; Complexity – pick 2</a:t>
            </a:r>
          </a:p>
          <a:p>
            <a:pPr marL="594360" lvl="3">
              <a:spcBef>
                <a:spcPts val="1000"/>
              </a:spcBef>
            </a:pPr>
            <a:r>
              <a:rPr lang="en-US" dirty="0"/>
              <a:t>Schedule, Budget, Resources – pick 2</a:t>
            </a:r>
          </a:p>
          <a:p>
            <a:pPr marL="594360" lvl="3">
              <a:spcBef>
                <a:spcPts val="1000"/>
              </a:spcBef>
            </a:pPr>
            <a:r>
              <a:rPr lang="en-US" dirty="0"/>
              <a:t>Operational state, on-time, and within costs – pick 2</a:t>
            </a:r>
          </a:p>
          <a:p>
            <a:pPr marL="411480" lvl="2">
              <a:spcBef>
                <a:spcPts val="1000"/>
              </a:spcBef>
            </a:pPr>
            <a:r>
              <a:rPr lang="en-US" dirty="0"/>
              <a:t>Risk: Avoidance, Transfer</a:t>
            </a:r>
            <a:r>
              <a:rPr lang="en-US"/>
              <a:t>, Prevention, </a:t>
            </a:r>
            <a:r>
              <a:rPr lang="en-US" dirty="0"/>
              <a:t>Acceptance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Computer Program Development Functions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1: Program Design Comes First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2: Document the Design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3: Do it Twice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4: Plan, Control, and Monitor Testing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5: Involve the Customer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Summary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166" y="1886551"/>
            <a:ext cx="6717801" cy="4278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88492" y="3902875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Prevention</a:t>
            </a:r>
          </a:p>
          <a:p>
            <a:r>
              <a:rPr lang="en-US" dirty="0"/>
              <a:t>------------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7914" y="163634"/>
            <a:ext cx="4154086" cy="147732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Different Mitigation</a:t>
            </a:r>
          </a:p>
          <a:p>
            <a:pPr lvl="1"/>
            <a:r>
              <a:rPr lang="en-US" dirty="0"/>
              <a:t>Prevention: 		Countermeasures</a:t>
            </a:r>
          </a:p>
          <a:p>
            <a:pPr lvl="1"/>
            <a:r>
              <a:rPr lang="en-US" dirty="0"/>
              <a:t>Transference: 		Insurance</a:t>
            </a:r>
          </a:p>
          <a:p>
            <a:pPr lvl="1"/>
            <a:r>
              <a:rPr lang="en-US" dirty="0"/>
              <a:t>Acceptance: 		Do Nothing</a:t>
            </a:r>
          </a:p>
          <a:p>
            <a:pPr lvl="1"/>
            <a:r>
              <a:rPr lang="en-US" dirty="0"/>
              <a:t>Avoidance/ Reject:	Stop Activity</a:t>
            </a:r>
          </a:p>
        </p:txBody>
      </p:sp>
    </p:spTree>
    <p:extLst>
      <p:ext uri="{BB962C8B-B14F-4D97-AF65-F5344CB8AC3E}">
        <p14:creationId xmlns:p14="http://schemas.microsoft.com/office/powerpoint/2010/main" val="235523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/>
              <a:t>Royce’s “Waterfall”</a:t>
            </a:r>
            <a:br>
              <a:rPr lang="en-US" dirty="0"/>
            </a:br>
            <a:r>
              <a:rPr lang="en-US" sz="4400" dirty="0"/>
              <a:t>Managing the Development of Large Software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737360"/>
            <a:ext cx="6820192" cy="4576813"/>
          </a:xfrm>
        </p:spPr>
        <p:txBody>
          <a:bodyPr>
            <a:normAutofit fontScale="92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Introduction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Computer Program Development Functions</a:t>
            </a:r>
          </a:p>
          <a:p>
            <a:pPr marL="411480" lvl="2">
              <a:spcBef>
                <a:spcPts val="1000"/>
              </a:spcBef>
            </a:pPr>
            <a:r>
              <a:rPr lang="en-US" dirty="0"/>
              <a:t>Figure 1 (Basic): Risk: Small vs Large, Customer vs User vs Owner</a:t>
            </a:r>
          </a:p>
          <a:p>
            <a:pPr marL="411480" lvl="2">
              <a:spcBef>
                <a:spcPts val="1000"/>
              </a:spcBef>
            </a:pPr>
            <a:r>
              <a:rPr lang="en-US" dirty="0"/>
              <a:t>Figure 2 (Grandiose): Planning and Staffing; Risk: Useful vs Overhead</a:t>
            </a:r>
          </a:p>
          <a:p>
            <a:pPr marL="411480" lvl="2">
              <a:spcBef>
                <a:spcPts val="1000"/>
              </a:spcBef>
            </a:pPr>
            <a:r>
              <a:rPr lang="en-US" dirty="0"/>
              <a:t>Figure 3(Relationships): Fallback</a:t>
            </a:r>
          </a:p>
          <a:p>
            <a:pPr marL="594360" lvl="3">
              <a:spcBef>
                <a:spcPts val="1000"/>
              </a:spcBef>
            </a:pPr>
            <a:r>
              <a:rPr lang="en-US" dirty="0"/>
              <a:t>Risk: CONOP to Requirements, Requirements are wrong</a:t>
            </a:r>
          </a:p>
          <a:p>
            <a:pPr marL="411480" lvl="2">
              <a:spcBef>
                <a:spcPts val="1000"/>
              </a:spcBef>
            </a:pPr>
            <a:r>
              <a:rPr lang="en-US" dirty="0"/>
              <a:t>Figure 4 (Problem/Risk: Testing)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1: Program Design Comes First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2: Document the Design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3: Do it Twice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4: Plan, Control, and Monitor Testing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Step 5: Involve the Customer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Summary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08876" y="1645173"/>
            <a:ext cx="6689002" cy="4397905"/>
            <a:chOff x="5608876" y="1645173"/>
            <a:chExt cx="6689002" cy="43979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876" y="3401730"/>
              <a:ext cx="4287291" cy="26413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2580" y="4788481"/>
              <a:ext cx="1539730" cy="100581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6927" y="2454467"/>
              <a:ext cx="5069585" cy="306990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6762" y="1645173"/>
              <a:ext cx="5041116" cy="3022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5315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</TotalTime>
  <Words>756</Words>
  <Application>Microsoft Macintosh PowerPoint</Application>
  <PresentationFormat>Widescreen</PresentationFormat>
  <Paragraphs>150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Times New Roman</vt:lpstr>
      <vt:lpstr>Retrospect</vt:lpstr>
      <vt:lpstr>CSE 270 Testing </vt:lpstr>
      <vt:lpstr>PowerPoint Presentation</vt:lpstr>
      <vt:lpstr>Agenda</vt:lpstr>
      <vt:lpstr>Assignment of Methodologies – Roles &amp; Poster</vt:lpstr>
      <vt:lpstr>Overview of Software Lifecycle</vt:lpstr>
      <vt:lpstr>PowerPoint Presentation</vt:lpstr>
      <vt:lpstr>PowerPoint Presentation</vt:lpstr>
      <vt:lpstr>Royce’s “Waterfall”  Managing the Development of  Large Software Systems</vt:lpstr>
      <vt:lpstr>Royce’s “Waterfall” Managing the Development of Large Software Systems</vt:lpstr>
      <vt:lpstr>Royce’s “Waterfall” Managing the Development of Large Software Systems</vt:lpstr>
      <vt:lpstr>PowerPoint Presentation</vt:lpstr>
      <vt:lpstr>PowerPoint Presentation</vt:lpstr>
      <vt:lpstr>Spiral: Model</vt:lpstr>
      <vt:lpstr>Spiral: Model</vt:lpstr>
      <vt:lpstr>XP Overview/Approach</vt:lpstr>
      <vt:lpstr>PowerPoint Presentation</vt:lpstr>
      <vt:lpstr>PowerPoint Presentation</vt:lpstr>
      <vt:lpstr>Software Lifecycle &amp; 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Posters</dc:title>
  <dc:creator>Clements, William</dc:creator>
  <cp:lastModifiedBy>Clements, William</cp:lastModifiedBy>
  <cp:revision>2</cp:revision>
  <dcterms:created xsi:type="dcterms:W3CDTF">2021-04-30T18:57:46Z</dcterms:created>
  <dcterms:modified xsi:type="dcterms:W3CDTF">2022-01-15T00:06:40Z</dcterms:modified>
</cp:coreProperties>
</file>